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8" roundtripDataSignature="AMtx7mijKPA01K4SkmDm9eiZ6Z575YrC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57fb285900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57fb28590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544f9f833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g2544f9f8333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59210c2c9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259210c2c96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58418f253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58418f2532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58418f2532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258418f2532_1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544f9f833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2544f9f8333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544f9f833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g2544f9f8333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544f9f8333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2544f9f8333_0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544f9f833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2544f9f8333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apositiva titolo">
  <p:cSld name="2_Diapositiva titolo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magine con didascalia" type="picTx">
  <p:cSld name="PICTURE_WITH_CAPTION_TEXT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1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03" name="Google Shape;303;p1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04" name="Google Shape;30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5" name="Google Shape;30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6" name="Google Shape;30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testo verticale" type="vertTx">
  <p:cSld name="VERTICAL_TEXT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6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16"/>
          <p:cNvSpPr txBox="1"/>
          <p:nvPr>
            <p:ph idx="1" type="body"/>
          </p:nvPr>
        </p:nvSpPr>
        <p:spPr>
          <a:xfrm rot="5400000">
            <a:off x="2265945" y="-208544"/>
            <a:ext cx="4525963" cy="81434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0" name="Google Shape;31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1" name="Google Shape;31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" name="Google Shape;31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verticale e testo" type="vertTitleAndTx">
  <p:cSld name="VERTICAL_TITLE_AND_VERTICAL_TEXT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1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6" name="Google Shape;316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" name="Google Shape;317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8" name="Google Shape;318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e contenuto" type="obj">
  <p:cSld name="OBJECT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/>
          <p:nvPr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7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7"/>
          <p:cNvSpPr txBox="1"/>
          <p:nvPr>
            <p:ph idx="1" type="body"/>
          </p:nvPr>
        </p:nvSpPr>
        <p:spPr>
          <a:xfrm>
            <a:off x="457200" y="1600200"/>
            <a:ext cx="8323726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" name="Google Shape;13;p7"/>
          <p:cNvSpPr/>
          <p:nvPr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7"/>
          <p:cNvSpPr txBox="1"/>
          <p:nvPr/>
        </p:nvSpPr>
        <p:spPr>
          <a:xfrm>
            <a:off x="157778" y="6363505"/>
            <a:ext cx="303801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1200">
                <a:solidFill>
                  <a:srgbClr val="FFFFFF"/>
                </a:solidFill>
              </a:rPr>
              <a:t>Marco Fasanella</a:t>
            </a:r>
            <a:endParaRPr b="1"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" name="Google Shape;15;p7"/>
          <p:cNvGrpSpPr/>
          <p:nvPr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6" name="Google Shape;16;p7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7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" name="Google Shape;18;p7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" name="Google Shape;19;p7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" name="Google Shape;20;p7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" name="Google Shape;21;p7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" name="Google Shape;22;p7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" name="Google Shape;23;p7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" name="Google Shape;24;p7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" name="Google Shape;25;p7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7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7" name="Google Shape;27;p7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8" name="Google Shape;28;p7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7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0" name="Google Shape;30;p7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1" name="Google Shape;31;p7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2" name="Google Shape;32;p7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" name="Google Shape;33;p7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" name="Google Shape;34;p7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" name="Google Shape;35;p7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" name="Google Shape;36;p7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" name="Google Shape;37;p7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" name="Google Shape;38;p7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" name="Google Shape;39;p7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" name="Google Shape;40;p7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" name="Google Shape;41;p7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" name="Google Shape;42;p7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" name="Google Shape;43;p7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" name="Google Shape;44;p7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5" name="Google Shape;45;p7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6" name="Google Shape;46;p7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7" name="Google Shape;47;p7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8" name="Google Shape;48;p7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9" name="Google Shape;49;p7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0" name="Google Shape;50;p7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1" name="Google Shape;51;p7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2" name="Google Shape;52;p7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3" name="Google Shape;53;p7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4" name="Google Shape;54;p7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5" name="Google Shape;55;p7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6" name="Google Shape;56;p7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7" name="Google Shape;57;p7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0" name="Google Shape;60;p7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1" name="Google Shape;61;p7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2" name="Google Shape;62;p7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" name="Google Shape;63;p7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4" name="Google Shape;64;p7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5" name="Google Shape;65;p7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" name="Google Shape;66;p7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7" name="Google Shape;67;p7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8" name="Google Shape;68;p7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9" name="Google Shape;69;p7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0" name="Google Shape;70;p7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7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2" name="Google Shape;72;p7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3" name="Google Shape;73;p7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7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" name="Google Shape;75;p7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" name="Google Shape;76;p7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7" name="Google Shape;77;p7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8" name="Google Shape;78;p7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9" name="Google Shape;79;p7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0" name="Google Shape;80;p7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1" name="Google Shape;81;p7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2" name="Google Shape;82;p7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3" name="Google Shape;83;p7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4" name="Google Shape;84;p7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5" name="Google Shape;85;p7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" name="Google Shape;86;p7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" name="Google Shape;87;p7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" name="Google Shape;88;p7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" name="Google Shape;89;p7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0" name="Google Shape;90;p7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1" name="Google Shape;91;p7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2" name="Google Shape;92;p7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3" name="Google Shape;93;p7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4" name="Google Shape;94;p7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5" name="Google Shape;95;p7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6" name="Google Shape;96;p7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7" name="Google Shape;97;p7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8" name="Google Shape;98;p7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99" name="Google Shape;99;p7"/>
            <p:cNvCxnSpPr/>
            <p:nvPr/>
          </p:nvCxnSpPr>
          <p:spPr>
            <a:xfrm>
              <a:off x="1357430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0" name="Google Shape;100;p7"/>
            <p:cNvCxnSpPr/>
            <p:nvPr/>
          </p:nvCxnSpPr>
          <p:spPr>
            <a:xfrm>
              <a:off x="1372316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1" name="Google Shape;101;p7"/>
            <p:cNvCxnSpPr/>
            <p:nvPr/>
          </p:nvCxnSpPr>
          <p:spPr>
            <a:xfrm>
              <a:off x="1387203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2" name="Google Shape;102;p7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3" name="Google Shape;103;p7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4" name="Google Shape;104;p7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5" name="Google Shape;105;p7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6" name="Google Shape;106;p7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7" name="Google Shape;107;p7"/>
            <p:cNvCxnSpPr/>
            <p:nvPr/>
          </p:nvCxnSpPr>
          <p:spPr>
            <a:xfrm>
              <a:off x="1476523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8" name="Google Shape;108;p7"/>
            <p:cNvCxnSpPr/>
            <p:nvPr/>
          </p:nvCxnSpPr>
          <p:spPr>
            <a:xfrm>
              <a:off x="1491410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09" name="Google Shape;109;p7"/>
            <p:cNvCxnSpPr/>
            <p:nvPr/>
          </p:nvCxnSpPr>
          <p:spPr>
            <a:xfrm>
              <a:off x="1506297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" name="Google Shape;110;p7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1" name="Google Shape;111;p7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2" name="Google Shape;112;p7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3" name="Google Shape;113;p7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4" name="Google Shape;114;p7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5" name="Google Shape;115;p7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6" name="Google Shape;116;p7"/>
            <p:cNvCxnSpPr/>
            <p:nvPr/>
          </p:nvCxnSpPr>
          <p:spPr>
            <a:xfrm>
              <a:off x="161050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7" name="Google Shape;117;p7"/>
            <p:cNvCxnSpPr/>
            <p:nvPr/>
          </p:nvCxnSpPr>
          <p:spPr>
            <a:xfrm>
              <a:off x="1625390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8" name="Google Shape;118;p7"/>
            <p:cNvCxnSpPr/>
            <p:nvPr/>
          </p:nvCxnSpPr>
          <p:spPr>
            <a:xfrm>
              <a:off x="164027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9" name="Google Shape;119;p7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0" name="Google Shape;120;p7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1" name="Google Shape;121;p7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2" name="Google Shape;122;p7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3" name="Google Shape;123;p7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4" name="Google Shape;124;p7"/>
            <p:cNvCxnSpPr/>
            <p:nvPr/>
          </p:nvCxnSpPr>
          <p:spPr>
            <a:xfrm>
              <a:off x="172959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5" name="Google Shape;125;p7"/>
            <p:cNvCxnSpPr/>
            <p:nvPr/>
          </p:nvCxnSpPr>
          <p:spPr>
            <a:xfrm>
              <a:off x="174448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6" name="Google Shape;126;p7"/>
            <p:cNvCxnSpPr/>
            <p:nvPr/>
          </p:nvCxnSpPr>
          <p:spPr>
            <a:xfrm>
              <a:off x="175937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7" name="Google Shape;127;p7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8" name="Google Shape;128;p7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29" name="Google Shape;129;p7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0" name="Google Shape;130;p7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1" name="Google Shape;131;p7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2" name="Google Shape;132;p7"/>
            <p:cNvCxnSpPr/>
            <p:nvPr/>
          </p:nvCxnSpPr>
          <p:spPr>
            <a:xfrm>
              <a:off x="184869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3" name="Google Shape;133;p7"/>
            <p:cNvCxnSpPr/>
            <p:nvPr/>
          </p:nvCxnSpPr>
          <p:spPr>
            <a:xfrm>
              <a:off x="186357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4" name="Google Shape;134;p7"/>
            <p:cNvCxnSpPr/>
            <p:nvPr/>
          </p:nvCxnSpPr>
          <p:spPr>
            <a:xfrm>
              <a:off x="187846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35" name="Google Shape;135;p7"/>
            <p:cNvCxnSpPr/>
            <p:nvPr/>
          </p:nvCxnSpPr>
          <p:spPr>
            <a:xfrm>
              <a:off x="189334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descr="Y:\IMMAGINE _COORDINATA_2014\PPT\modello1\loghi_PNG\03_Polimi_logotipo_bandiera-1riga.png" id="136" name="Google Shape;136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4898" y="6346378"/>
            <a:ext cx="2780124" cy="289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titolo" type="title">
  <p:cSld name="TITLE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"/>
          <p:cNvSpPr/>
          <p:nvPr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" name="Google Shape;139;p8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40" name="Google Shape;140;p8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1" name="Google Shape;141;p8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2" name="Google Shape;142;p8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3" name="Google Shape;143;p8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4" name="Google Shape;144;p8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5" name="Google Shape;145;p8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6" name="Google Shape;146;p8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" name="Google Shape;147;p8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8" name="Google Shape;148;p8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9" name="Google Shape;149;p8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0" name="Google Shape;150;p8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1" name="Google Shape;151;p8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2" name="Google Shape;152;p8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3" name="Google Shape;153;p8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4" name="Google Shape;154;p8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5" name="Google Shape;155;p8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6" name="Google Shape;156;p8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7" name="Google Shape;157;p8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8" name="Google Shape;158;p8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59" name="Google Shape;159;p8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0" name="Google Shape;160;p8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1" name="Google Shape;161;p8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2" name="Google Shape;162;p8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3" name="Google Shape;163;p8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4" name="Google Shape;164;p8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5" name="Google Shape;165;p8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6" name="Google Shape;166;p8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7" name="Google Shape;167;p8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8" name="Google Shape;168;p8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69" name="Google Shape;169;p8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0" name="Google Shape;170;p8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1" name="Google Shape;171;p8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2" name="Google Shape;172;p8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3" name="Google Shape;173;p8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4" name="Google Shape;174;p8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5" name="Google Shape;175;p8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6" name="Google Shape;176;p8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7" name="Google Shape;177;p8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8" name="Google Shape;178;p8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9" name="Google Shape;179;p8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0" name="Google Shape;180;p8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1" name="Google Shape;181;p8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2" name="Google Shape;182;p8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3" name="Google Shape;183;p8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4" name="Google Shape;184;p8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5" name="Google Shape;185;p8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6" name="Google Shape;186;p8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7" name="Google Shape;187;p8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8" name="Google Shape;188;p8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9" name="Google Shape;189;p8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0" name="Google Shape;190;p8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1" name="Google Shape;191;p8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2" name="Google Shape;192;p8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3" name="Google Shape;193;p8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4" name="Google Shape;194;p8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5" name="Google Shape;195;p8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6" name="Google Shape;196;p8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7" name="Google Shape;197;p8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8" name="Google Shape;198;p8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99" name="Google Shape;199;p8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0" name="Google Shape;200;p8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1" name="Google Shape;201;p8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2" name="Google Shape;202;p8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3" name="Google Shape;203;p8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4" name="Google Shape;204;p8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5" name="Google Shape;205;p8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6" name="Google Shape;206;p8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7" name="Google Shape;207;p8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8" name="Google Shape;208;p8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09" name="Google Shape;209;p8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0" name="Google Shape;210;p8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1" name="Google Shape;211;p8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2" name="Google Shape;212;p8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3" name="Google Shape;213;p8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4" name="Google Shape;214;p8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5" name="Google Shape;215;p8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6" name="Google Shape;216;p8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7" name="Google Shape;217;p8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8" name="Google Shape;218;p8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19" name="Google Shape;219;p8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0" name="Google Shape;220;p8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1" name="Google Shape;221;p8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2" name="Google Shape;222;p8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3" name="Google Shape;223;p8"/>
            <p:cNvCxnSpPr/>
            <p:nvPr/>
          </p:nvCxnSpPr>
          <p:spPr>
            <a:xfrm>
              <a:off x="1357430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4" name="Google Shape;224;p8"/>
            <p:cNvCxnSpPr/>
            <p:nvPr/>
          </p:nvCxnSpPr>
          <p:spPr>
            <a:xfrm>
              <a:off x="1372316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5" name="Google Shape;225;p8"/>
            <p:cNvCxnSpPr/>
            <p:nvPr/>
          </p:nvCxnSpPr>
          <p:spPr>
            <a:xfrm>
              <a:off x="1387203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6" name="Google Shape;226;p8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7" name="Google Shape;227;p8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8" name="Google Shape;228;p8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9" name="Google Shape;229;p8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0" name="Google Shape;230;p8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1" name="Google Shape;231;p8"/>
            <p:cNvCxnSpPr/>
            <p:nvPr/>
          </p:nvCxnSpPr>
          <p:spPr>
            <a:xfrm>
              <a:off x="1476523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2" name="Google Shape;232;p8"/>
            <p:cNvCxnSpPr/>
            <p:nvPr/>
          </p:nvCxnSpPr>
          <p:spPr>
            <a:xfrm>
              <a:off x="1491410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3" name="Google Shape;233;p8"/>
            <p:cNvCxnSpPr/>
            <p:nvPr/>
          </p:nvCxnSpPr>
          <p:spPr>
            <a:xfrm>
              <a:off x="1506297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4" name="Google Shape;234;p8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5" name="Google Shape;235;p8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6" name="Google Shape;236;p8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7" name="Google Shape;237;p8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8" name="Google Shape;238;p8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39" name="Google Shape;239;p8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0" name="Google Shape;240;p8"/>
            <p:cNvCxnSpPr/>
            <p:nvPr/>
          </p:nvCxnSpPr>
          <p:spPr>
            <a:xfrm>
              <a:off x="161050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1" name="Google Shape;241;p8"/>
            <p:cNvCxnSpPr/>
            <p:nvPr/>
          </p:nvCxnSpPr>
          <p:spPr>
            <a:xfrm>
              <a:off x="1625390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2" name="Google Shape;242;p8"/>
            <p:cNvCxnSpPr/>
            <p:nvPr/>
          </p:nvCxnSpPr>
          <p:spPr>
            <a:xfrm>
              <a:off x="164027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3" name="Google Shape;243;p8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4" name="Google Shape;244;p8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5" name="Google Shape;245;p8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6" name="Google Shape;246;p8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7" name="Google Shape;247;p8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8" name="Google Shape;248;p8"/>
            <p:cNvCxnSpPr/>
            <p:nvPr/>
          </p:nvCxnSpPr>
          <p:spPr>
            <a:xfrm>
              <a:off x="172959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49" name="Google Shape;249;p8"/>
            <p:cNvCxnSpPr/>
            <p:nvPr/>
          </p:nvCxnSpPr>
          <p:spPr>
            <a:xfrm>
              <a:off x="174448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0" name="Google Shape;250;p8"/>
            <p:cNvCxnSpPr/>
            <p:nvPr/>
          </p:nvCxnSpPr>
          <p:spPr>
            <a:xfrm>
              <a:off x="175937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1" name="Google Shape;251;p8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2" name="Google Shape;252;p8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3" name="Google Shape;253;p8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4" name="Google Shape;254;p8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5" name="Google Shape;255;p8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6" name="Google Shape;256;p8"/>
            <p:cNvCxnSpPr/>
            <p:nvPr/>
          </p:nvCxnSpPr>
          <p:spPr>
            <a:xfrm>
              <a:off x="184869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7" name="Google Shape;257;p8"/>
            <p:cNvCxnSpPr/>
            <p:nvPr/>
          </p:nvCxnSpPr>
          <p:spPr>
            <a:xfrm>
              <a:off x="186357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8" name="Google Shape;258;p8"/>
            <p:cNvCxnSpPr/>
            <p:nvPr/>
          </p:nvCxnSpPr>
          <p:spPr>
            <a:xfrm>
              <a:off x="187846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9" name="Google Shape;259;p8"/>
            <p:cNvCxnSpPr/>
            <p:nvPr/>
          </p:nvCxnSpPr>
          <p:spPr>
            <a:xfrm>
              <a:off x="189334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0" name="Google Shape;260;p8"/>
          <p:cNvSpPr txBox="1"/>
          <p:nvPr>
            <p:ph type="ctrTitle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8"/>
          <p:cNvSpPr txBox="1"/>
          <p:nvPr>
            <p:ph idx="1" type="subTitle"/>
          </p:nvPr>
        </p:nvSpPr>
        <p:spPr>
          <a:xfrm>
            <a:off x="641534" y="5260975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44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40"/>
              </a:spcBef>
              <a:spcAft>
                <a:spcPts val="0"/>
              </a:spcAft>
              <a:buClr>
                <a:srgbClr val="888888"/>
              </a:buClr>
              <a:buSzPts val="22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estazione sezione" type="secHead">
  <p:cSld name="SECTION_HEADER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5" name="Google Shape;265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6" name="Google Shape;266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7" name="Google Shape;267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2" type="twoObj">
  <p:cSld name="TWO_OBJECTS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0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1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1" name="Google Shape;271;p1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2" name="Google Shape;27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3" name="Google Shape;27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4" name="Google Shape;27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fronto" type="twoTxTwoObj">
  <p:cSld name="TWO_OBJECTS_WITH_TEXT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7" name="Google Shape;277;p1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78" name="Google Shape;278;p1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79" name="Google Shape;279;p1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0" name="Google Shape;280;p1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81" name="Google Shape;28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itolo" type="titleOnly">
  <p:cSld name="TITLE_ONLY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" name="Google Shape;287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" name="Google Shape;288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uoto" type="blank">
  <p:cSld name="BLANK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" name="Google Shape;291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" name="Google Shape;292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to con didascalia" type="objTx">
  <p:cSld name="OBJECT_WITH_CAPTION_TEX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1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96" name="Google Shape;296;p1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97" name="Google Shape;29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8" name="Google Shape;29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9" name="Google Shape;29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  <a:defRPr b="1" i="0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»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Relationship Id="rId4" Type="http://schemas.openxmlformats.org/officeDocument/2006/relationships/image" Target="../media/image15.jpg"/><Relationship Id="rId5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5.jp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1"/>
          <p:cNvPicPr preferRelativeResize="0"/>
          <p:nvPr/>
        </p:nvPicPr>
        <p:blipFill rotWithShape="1">
          <a:blip r:embed="rId3">
            <a:alphaModFix/>
          </a:blip>
          <a:srcRect b="14682" l="0" r="0" t="17598"/>
          <a:stretch/>
        </p:blipFill>
        <p:spPr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"/>
          <p:cNvSpPr txBox="1"/>
          <p:nvPr>
            <p:ph idx="4294967295" type="ctrTitle"/>
          </p:nvPr>
        </p:nvSpPr>
        <p:spPr>
          <a:xfrm>
            <a:off x="641534" y="4149725"/>
            <a:ext cx="7772400" cy="968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it-IT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Titolo presentazione</a:t>
            </a:r>
            <a:br>
              <a:rPr b="1" i="0" lang="it-IT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it-IT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sottotitolo</a:t>
            </a:r>
            <a:endParaRPr b="1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"/>
          <p:cNvSpPr txBox="1"/>
          <p:nvPr>
            <p:ph idx="4294967295" type="subTitle"/>
          </p:nvPr>
        </p:nvSpPr>
        <p:spPr>
          <a:xfrm>
            <a:off x="641534" y="5118100"/>
            <a:ext cx="77724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Noto Sans Symbols"/>
              <a:buNone/>
            </a:pPr>
            <a:r>
              <a:rPr b="1" i="0" lang="it-IT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Milano, XX mese 20XX</a:t>
            </a:r>
            <a:endParaRPr b="1" i="0" sz="2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oto Sans Symbols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Y:\IMMAGINE _COORDINATA_2014\LOGO_UFFICIALE\01_Polimi_centrato\eps\01_Polimi_centrato_COL_negativo.png" id="326" name="Google Shape;32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14725" y="1996654"/>
            <a:ext cx="2133600" cy="157311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1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" name="Google Shape;328;p1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329" name="Google Shape;329;p1"/>
            <p:cNvCxnSpPr/>
            <p:nvPr/>
          </p:nvCxnSpPr>
          <p:spPr>
            <a:xfrm>
              <a:off x="12183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0" name="Google Shape;330;p1"/>
            <p:cNvCxnSpPr/>
            <p:nvPr/>
          </p:nvCxnSpPr>
          <p:spPr>
            <a:xfrm>
              <a:off x="136720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1" name="Google Shape;331;p1"/>
            <p:cNvCxnSpPr/>
            <p:nvPr/>
          </p:nvCxnSpPr>
          <p:spPr>
            <a:xfrm>
              <a:off x="15160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2" name="Google Shape;332;p1"/>
            <p:cNvCxnSpPr/>
            <p:nvPr/>
          </p:nvCxnSpPr>
          <p:spPr>
            <a:xfrm>
              <a:off x="16649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3" name="Google Shape;333;p1"/>
            <p:cNvCxnSpPr/>
            <p:nvPr/>
          </p:nvCxnSpPr>
          <p:spPr>
            <a:xfrm>
              <a:off x="18138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4" name="Google Shape;334;p1"/>
            <p:cNvCxnSpPr/>
            <p:nvPr/>
          </p:nvCxnSpPr>
          <p:spPr>
            <a:xfrm>
              <a:off x="19626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5" name="Google Shape;335;p1"/>
            <p:cNvCxnSpPr/>
            <p:nvPr/>
          </p:nvCxnSpPr>
          <p:spPr>
            <a:xfrm>
              <a:off x="21115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6" name="Google Shape;336;p1"/>
            <p:cNvCxnSpPr/>
            <p:nvPr/>
          </p:nvCxnSpPr>
          <p:spPr>
            <a:xfrm>
              <a:off x="22604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7" name="Google Shape;337;p1"/>
            <p:cNvCxnSpPr/>
            <p:nvPr/>
          </p:nvCxnSpPr>
          <p:spPr>
            <a:xfrm>
              <a:off x="24092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8" name="Google Shape;338;p1"/>
            <p:cNvCxnSpPr/>
            <p:nvPr/>
          </p:nvCxnSpPr>
          <p:spPr>
            <a:xfrm>
              <a:off x="25581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39" name="Google Shape;339;p1"/>
            <p:cNvCxnSpPr/>
            <p:nvPr/>
          </p:nvCxnSpPr>
          <p:spPr>
            <a:xfrm>
              <a:off x="27070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0" name="Google Shape;340;p1"/>
            <p:cNvCxnSpPr/>
            <p:nvPr/>
          </p:nvCxnSpPr>
          <p:spPr>
            <a:xfrm>
              <a:off x="28558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1" name="Google Shape;341;p1"/>
            <p:cNvCxnSpPr/>
            <p:nvPr/>
          </p:nvCxnSpPr>
          <p:spPr>
            <a:xfrm>
              <a:off x="30047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2" name="Google Shape;342;p1"/>
            <p:cNvCxnSpPr/>
            <p:nvPr/>
          </p:nvCxnSpPr>
          <p:spPr>
            <a:xfrm>
              <a:off x="31536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3" name="Google Shape;343;p1"/>
            <p:cNvCxnSpPr/>
            <p:nvPr/>
          </p:nvCxnSpPr>
          <p:spPr>
            <a:xfrm>
              <a:off x="33024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4" name="Google Shape;344;p1"/>
            <p:cNvCxnSpPr/>
            <p:nvPr/>
          </p:nvCxnSpPr>
          <p:spPr>
            <a:xfrm>
              <a:off x="34513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5" name="Google Shape;345;p1"/>
            <p:cNvCxnSpPr/>
            <p:nvPr/>
          </p:nvCxnSpPr>
          <p:spPr>
            <a:xfrm>
              <a:off x="36002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6" name="Google Shape;346;p1"/>
            <p:cNvCxnSpPr/>
            <p:nvPr/>
          </p:nvCxnSpPr>
          <p:spPr>
            <a:xfrm>
              <a:off x="37490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7" name="Google Shape;347;p1"/>
            <p:cNvCxnSpPr/>
            <p:nvPr/>
          </p:nvCxnSpPr>
          <p:spPr>
            <a:xfrm>
              <a:off x="38979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8" name="Google Shape;348;p1"/>
            <p:cNvCxnSpPr/>
            <p:nvPr/>
          </p:nvCxnSpPr>
          <p:spPr>
            <a:xfrm>
              <a:off x="404681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49" name="Google Shape;349;p1"/>
            <p:cNvCxnSpPr/>
            <p:nvPr/>
          </p:nvCxnSpPr>
          <p:spPr>
            <a:xfrm>
              <a:off x="419568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0" name="Google Shape;350;p1"/>
            <p:cNvCxnSpPr/>
            <p:nvPr/>
          </p:nvCxnSpPr>
          <p:spPr>
            <a:xfrm>
              <a:off x="434454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1" name="Google Shape;351;p1"/>
            <p:cNvCxnSpPr/>
            <p:nvPr/>
          </p:nvCxnSpPr>
          <p:spPr>
            <a:xfrm>
              <a:off x="449341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2" name="Google Shape;352;p1"/>
            <p:cNvCxnSpPr/>
            <p:nvPr/>
          </p:nvCxnSpPr>
          <p:spPr>
            <a:xfrm>
              <a:off x="464228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3" name="Google Shape;353;p1"/>
            <p:cNvCxnSpPr/>
            <p:nvPr/>
          </p:nvCxnSpPr>
          <p:spPr>
            <a:xfrm>
              <a:off x="479114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4" name="Google Shape;354;p1"/>
            <p:cNvCxnSpPr/>
            <p:nvPr/>
          </p:nvCxnSpPr>
          <p:spPr>
            <a:xfrm>
              <a:off x="494001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5" name="Google Shape;355;p1"/>
            <p:cNvCxnSpPr/>
            <p:nvPr/>
          </p:nvCxnSpPr>
          <p:spPr>
            <a:xfrm>
              <a:off x="508888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6" name="Google Shape;356;p1"/>
            <p:cNvCxnSpPr/>
            <p:nvPr/>
          </p:nvCxnSpPr>
          <p:spPr>
            <a:xfrm>
              <a:off x="523774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7" name="Google Shape;357;p1"/>
            <p:cNvCxnSpPr/>
            <p:nvPr/>
          </p:nvCxnSpPr>
          <p:spPr>
            <a:xfrm>
              <a:off x="538661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8" name="Google Shape;358;p1"/>
            <p:cNvCxnSpPr/>
            <p:nvPr/>
          </p:nvCxnSpPr>
          <p:spPr>
            <a:xfrm>
              <a:off x="553548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59" name="Google Shape;359;p1"/>
            <p:cNvCxnSpPr/>
            <p:nvPr/>
          </p:nvCxnSpPr>
          <p:spPr>
            <a:xfrm>
              <a:off x="568435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0" name="Google Shape;360;p1"/>
            <p:cNvCxnSpPr/>
            <p:nvPr/>
          </p:nvCxnSpPr>
          <p:spPr>
            <a:xfrm>
              <a:off x="583321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1" name="Google Shape;361;p1"/>
            <p:cNvCxnSpPr/>
            <p:nvPr/>
          </p:nvCxnSpPr>
          <p:spPr>
            <a:xfrm>
              <a:off x="598208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2" name="Google Shape;362;p1"/>
            <p:cNvCxnSpPr/>
            <p:nvPr/>
          </p:nvCxnSpPr>
          <p:spPr>
            <a:xfrm>
              <a:off x="613095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3" name="Google Shape;363;p1"/>
            <p:cNvCxnSpPr/>
            <p:nvPr/>
          </p:nvCxnSpPr>
          <p:spPr>
            <a:xfrm>
              <a:off x="627981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4" name="Google Shape;364;p1"/>
            <p:cNvCxnSpPr/>
            <p:nvPr/>
          </p:nvCxnSpPr>
          <p:spPr>
            <a:xfrm>
              <a:off x="642868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5" name="Google Shape;365;p1"/>
            <p:cNvCxnSpPr/>
            <p:nvPr/>
          </p:nvCxnSpPr>
          <p:spPr>
            <a:xfrm>
              <a:off x="657755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6" name="Google Shape;366;p1"/>
            <p:cNvCxnSpPr/>
            <p:nvPr/>
          </p:nvCxnSpPr>
          <p:spPr>
            <a:xfrm>
              <a:off x="672641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7" name="Google Shape;367;p1"/>
            <p:cNvCxnSpPr/>
            <p:nvPr/>
          </p:nvCxnSpPr>
          <p:spPr>
            <a:xfrm>
              <a:off x="687528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8" name="Google Shape;368;p1"/>
            <p:cNvCxnSpPr/>
            <p:nvPr/>
          </p:nvCxnSpPr>
          <p:spPr>
            <a:xfrm>
              <a:off x="702415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9" name="Google Shape;369;p1"/>
            <p:cNvCxnSpPr/>
            <p:nvPr/>
          </p:nvCxnSpPr>
          <p:spPr>
            <a:xfrm>
              <a:off x="717302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0" name="Google Shape;370;p1"/>
            <p:cNvCxnSpPr/>
            <p:nvPr/>
          </p:nvCxnSpPr>
          <p:spPr>
            <a:xfrm>
              <a:off x="732188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1" name="Google Shape;371;p1"/>
            <p:cNvCxnSpPr/>
            <p:nvPr/>
          </p:nvCxnSpPr>
          <p:spPr>
            <a:xfrm>
              <a:off x="747075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2" name="Google Shape;372;p1"/>
            <p:cNvCxnSpPr/>
            <p:nvPr/>
          </p:nvCxnSpPr>
          <p:spPr>
            <a:xfrm>
              <a:off x="761962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3" name="Google Shape;373;p1"/>
            <p:cNvCxnSpPr/>
            <p:nvPr/>
          </p:nvCxnSpPr>
          <p:spPr>
            <a:xfrm>
              <a:off x="776848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4" name="Google Shape;374;p1"/>
            <p:cNvCxnSpPr/>
            <p:nvPr/>
          </p:nvCxnSpPr>
          <p:spPr>
            <a:xfrm>
              <a:off x="791735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5" name="Google Shape;375;p1"/>
            <p:cNvCxnSpPr/>
            <p:nvPr/>
          </p:nvCxnSpPr>
          <p:spPr>
            <a:xfrm>
              <a:off x="806622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6" name="Google Shape;376;p1"/>
            <p:cNvCxnSpPr/>
            <p:nvPr/>
          </p:nvCxnSpPr>
          <p:spPr>
            <a:xfrm>
              <a:off x="821508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7" name="Google Shape;377;p1"/>
            <p:cNvCxnSpPr/>
            <p:nvPr/>
          </p:nvCxnSpPr>
          <p:spPr>
            <a:xfrm>
              <a:off x="836395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8" name="Google Shape;378;p1"/>
            <p:cNvCxnSpPr/>
            <p:nvPr/>
          </p:nvCxnSpPr>
          <p:spPr>
            <a:xfrm>
              <a:off x="851282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9" name="Google Shape;379;p1"/>
            <p:cNvCxnSpPr/>
            <p:nvPr/>
          </p:nvCxnSpPr>
          <p:spPr>
            <a:xfrm>
              <a:off x="866169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0" name="Google Shape;380;p1"/>
            <p:cNvCxnSpPr/>
            <p:nvPr/>
          </p:nvCxnSpPr>
          <p:spPr>
            <a:xfrm>
              <a:off x="881055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1" name="Google Shape;381;p1"/>
            <p:cNvCxnSpPr/>
            <p:nvPr/>
          </p:nvCxnSpPr>
          <p:spPr>
            <a:xfrm>
              <a:off x="895942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2" name="Google Shape;382;p1"/>
            <p:cNvCxnSpPr/>
            <p:nvPr/>
          </p:nvCxnSpPr>
          <p:spPr>
            <a:xfrm>
              <a:off x="910829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3" name="Google Shape;383;p1"/>
            <p:cNvCxnSpPr/>
            <p:nvPr/>
          </p:nvCxnSpPr>
          <p:spPr>
            <a:xfrm>
              <a:off x="925715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4" name="Google Shape;384;p1"/>
            <p:cNvCxnSpPr/>
            <p:nvPr/>
          </p:nvCxnSpPr>
          <p:spPr>
            <a:xfrm>
              <a:off x="940602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5" name="Google Shape;385;p1"/>
            <p:cNvCxnSpPr/>
            <p:nvPr/>
          </p:nvCxnSpPr>
          <p:spPr>
            <a:xfrm>
              <a:off x="955489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6" name="Google Shape;386;p1"/>
            <p:cNvCxnSpPr/>
            <p:nvPr/>
          </p:nvCxnSpPr>
          <p:spPr>
            <a:xfrm>
              <a:off x="970375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7" name="Google Shape;387;p1"/>
            <p:cNvCxnSpPr/>
            <p:nvPr/>
          </p:nvCxnSpPr>
          <p:spPr>
            <a:xfrm>
              <a:off x="985262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8" name="Google Shape;388;p1"/>
            <p:cNvCxnSpPr/>
            <p:nvPr/>
          </p:nvCxnSpPr>
          <p:spPr>
            <a:xfrm>
              <a:off x="1000149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89" name="Google Shape;389;p1"/>
            <p:cNvCxnSpPr/>
            <p:nvPr/>
          </p:nvCxnSpPr>
          <p:spPr>
            <a:xfrm>
              <a:off x="1015036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0" name="Google Shape;390;p1"/>
            <p:cNvCxnSpPr/>
            <p:nvPr/>
          </p:nvCxnSpPr>
          <p:spPr>
            <a:xfrm>
              <a:off x="1029922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1" name="Google Shape;391;p1"/>
            <p:cNvCxnSpPr/>
            <p:nvPr/>
          </p:nvCxnSpPr>
          <p:spPr>
            <a:xfrm>
              <a:off x="1044809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2" name="Google Shape;392;p1"/>
            <p:cNvCxnSpPr/>
            <p:nvPr/>
          </p:nvCxnSpPr>
          <p:spPr>
            <a:xfrm>
              <a:off x="1059696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1"/>
            <p:cNvCxnSpPr/>
            <p:nvPr/>
          </p:nvCxnSpPr>
          <p:spPr>
            <a:xfrm>
              <a:off x="1074582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4" name="Google Shape;394;p1"/>
            <p:cNvCxnSpPr/>
            <p:nvPr/>
          </p:nvCxnSpPr>
          <p:spPr>
            <a:xfrm>
              <a:off x="1089469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5" name="Google Shape;395;p1"/>
            <p:cNvCxnSpPr/>
            <p:nvPr/>
          </p:nvCxnSpPr>
          <p:spPr>
            <a:xfrm>
              <a:off x="110435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6" name="Google Shape;396;p1"/>
            <p:cNvCxnSpPr/>
            <p:nvPr/>
          </p:nvCxnSpPr>
          <p:spPr>
            <a:xfrm>
              <a:off x="1119242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7" name="Google Shape;397;p1"/>
            <p:cNvCxnSpPr/>
            <p:nvPr/>
          </p:nvCxnSpPr>
          <p:spPr>
            <a:xfrm>
              <a:off x="1134129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8" name="Google Shape;398;p1"/>
            <p:cNvCxnSpPr/>
            <p:nvPr/>
          </p:nvCxnSpPr>
          <p:spPr>
            <a:xfrm>
              <a:off x="1149016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9" name="Google Shape;399;p1"/>
            <p:cNvCxnSpPr/>
            <p:nvPr/>
          </p:nvCxnSpPr>
          <p:spPr>
            <a:xfrm>
              <a:off x="1163903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0" name="Google Shape;400;p1"/>
            <p:cNvCxnSpPr/>
            <p:nvPr/>
          </p:nvCxnSpPr>
          <p:spPr>
            <a:xfrm>
              <a:off x="1178789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1" name="Google Shape;401;p1"/>
            <p:cNvCxnSpPr/>
            <p:nvPr/>
          </p:nvCxnSpPr>
          <p:spPr>
            <a:xfrm>
              <a:off x="1193676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2" name="Google Shape;402;p1"/>
            <p:cNvCxnSpPr/>
            <p:nvPr/>
          </p:nvCxnSpPr>
          <p:spPr>
            <a:xfrm>
              <a:off x="1208563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3" name="Google Shape;403;p1"/>
            <p:cNvCxnSpPr/>
            <p:nvPr/>
          </p:nvCxnSpPr>
          <p:spPr>
            <a:xfrm>
              <a:off x="1223449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4" name="Google Shape;404;p1"/>
            <p:cNvCxnSpPr/>
            <p:nvPr/>
          </p:nvCxnSpPr>
          <p:spPr>
            <a:xfrm>
              <a:off x="1238336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5" name="Google Shape;405;p1"/>
            <p:cNvCxnSpPr/>
            <p:nvPr/>
          </p:nvCxnSpPr>
          <p:spPr>
            <a:xfrm>
              <a:off x="1253223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6" name="Google Shape;406;p1"/>
            <p:cNvCxnSpPr/>
            <p:nvPr/>
          </p:nvCxnSpPr>
          <p:spPr>
            <a:xfrm>
              <a:off x="1268109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7" name="Google Shape;407;p1"/>
            <p:cNvCxnSpPr/>
            <p:nvPr/>
          </p:nvCxnSpPr>
          <p:spPr>
            <a:xfrm>
              <a:off x="1282996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8" name="Google Shape;408;p1"/>
            <p:cNvCxnSpPr/>
            <p:nvPr/>
          </p:nvCxnSpPr>
          <p:spPr>
            <a:xfrm>
              <a:off x="1297883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09" name="Google Shape;409;p1"/>
            <p:cNvCxnSpPr/>
            <p:nvPr/>
          </p:nvCxnSpPr>
          <p:spPr>
            <a:xfrm>
              <a:off x="1312770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0" name="Google Shape;410;p1"/>
            <p:cNvCxnSpPr/>
            <p:nvPr/>
          </p:nvCxnSpPr>
          <p:spPr>
            <a:xfrm>
              <a:off x="1327656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1" name="Google Shape;411;p1"/>
            <p:cNvCxnSpPr/>
            <p:nvPr/>
          </p:nvCxnSpPr>
          <p:spPr>
            <a:xfrm>
              <a:off x="1342543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2" name="Google Shape;412;p1"/>
            <p:cNvCxnSpPr/>
            <p:nvPr/>
          </p:nvCxnSpPr>
          <p:spPr>
            <a:xfrm>
              <a:off x="1357430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3" name="Google Shape;413;p1"/>
            <p:cNvCxnSpPr/>
            <p:nvPr/>
          </p:nvCxnSpPr>
          <p:spPr>
            <a:xfrm>
              <a:off x="1372316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4" name="Google Shape;414;p1"/>
            <p:cNvCxnSpPr/>
            <p:nvPr/>
          </p:nvCxnSpPr>
          <p:spPr>
            <a:xfrm>
              <a:off x="1387203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5" name="Google Shape;415;p1"/>
            <p:cNvCxnSpPr/>
            <p:nvPr/>
          </p:nvCxnSpPr>
          <p:spPr>
            <a:xfrm>
              <a:off x="1402090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6" name="Google Shape;416;p1"/>
            <p:cNvCxnSpPr/>
            <p:nvPr/>
          </p:nvCxnSpPr>
          <p:spPr>
            <a:xfrm>
              <a:off x="1416976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7" name="Google Shape;417;p1"/>
            <p:cNvCxnSpPr/>
            <p:nvPr/>
          </p:nvCxnSpPr>
          <p:spPr>
            <a:xfrm>
              <a:off x="1431863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8" name="Google Shape;418;p1"/>
            <p:cNvCxnSpPr/>
            <p:nvPr/>
          </p:nvCxnSpPr>
          <p:spPr>
            <a:xfrm>
              <a:off x="1446750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19" name="Google Shape;419;p1"/>
            <p:cNvCxnSpPr/>
            <p:nvPr/>
          </p:nvCxnSpPr>
          <p:spPr>
            <a:xfrm>
              <a:off x="1461637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0" name="Google Shape;420;p1"/>
            <p:cNvCxnSpPr/>
            <p:nvPr/>
          </p:nvCxnSpPr>
          <p:spPr>
            <a:xfrm>
              <a:off x="1476523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1" name="Google Shape;421;p1"/>
            <p:cNvCxnSpPr/>
            <p:nvPr/>
          </p:nvCxnSpPr>
          <p:spPr>
            <a:xfrm>
              <a:off x="1491410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2" name="Google Shape;422;p1"/>
            <p:cNvCxnSpPr/>
            <p:nvPr/>
          </p:nvCxnSpPr>
          <p:spPr>
            <a:xfrm>
              <a:off x="1506297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3" name="Google Shape;423;p1"/>
            <p:cNvCxnSpPr/>
            <p:nvPr/>
          </p:nvCxnSpPr>
          <p:spPr>
            <a:xfrm>
              <a:off x="1521183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4" name="Google Shape;424;p1"/>
            <p:cNvCxnSpPr/>
            <p:nvPr/>
          </p:nvCxnSpPr>
          <p:spPr>
            <a:xfrm>
              <a:off x="1536070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5" name="Google Shape;425;p1"/>
            <p:cNvCxnSpPr/>
            <p:nvPr/>
          </p:nvCxnSpPr>
          <p:spPr>
            <a:xfrm>
              <a:off x="1550957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6" name="Google Shape;426;p1"/>
            <p:cNvCxnSpPr/>
            <p:nvPr/>
          </p:nvCxnSpPr>
          <p:spPr>
            <a:xfrm>
              <a:off x="1565843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7" name="Google Shape;427;p1"/>
            <p:cNvCxnSpPr/>
            <p:nvPr/>
          </p:nvCxnSpPr>
          <p:spPr>
            <a:xfrm>
              <a:off x="1580730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8" name="Google Shape;428;p1"/>
            <p:cNvCxnSpPr/>
            <p:nvPr/>
          </p:nvCxnSpPr>
          <p:spPr>
            <a:xfrm>
              <a:off x="1595617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29" name="Google Shape;429;p1"/>
            <p:cNvCxnSpPr/>
            <p:nvPr/>
          </p:nvCxnSpPr>
          <p:spPr>
            <a:xfrm>
              <a:off x="1610504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0" name="Google Shape;430;p1"/>
            <p:cNvCxnSpPr/>
            <p:nvPr/>
          </p:nvCxnSpPr>
          <p:spPr>
            <a:xfrm>
              <a:off x="1625390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1" name="Google Shape;431;p1"/>
            <p:cNvCxnSpPr/>
            <p:nvPr/>
          </p:nvCxnSpPr>
          <p:spPr>
            <a:xfrm>
              <a:off x="1640277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2" name="Google Shape;432;p1"/>
            <p:cNvCxnSpPr/>
            <p:nvPr/>
          </p:nvCxnSpPr>
          <p:spPr>
            <a:xfrm>
              <a:off x="1655164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3" name="Google Shape;433;p1"/>
            <p:cNvCxnSpPr/>
            <p:nvPr/>
          </p:nvCxnSpPr>
          <p:spPr>
            <a:xfrm>
              <a:off x="1670050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4" name="Google Shape;434;p1"/>
            <p:cNvCxnSpPr/>
            <p:nvPr/>
          </p:nvCxnSpPr>
          <p:spPr>
            <a:xfrm>
              <a:off x="1684937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5" name="Google Shape;435;p1"/>
            <p:cNvCxnSpPr/>
            <p:nvPr/>
          </p:nvCxnSpPr>
          <p:spPr>
            <a:xfrm>
              <a:off x="1699824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6" name="Google Shape;436;p1"/>
            <p:cNvCxnSpPr/>
            <p:nvPr/>
          </p:nvCxnSpPr>
          <p:spPr>
            <a:xfrm>
              <a:off x="1714710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7" name="Google Shape;437;p1"/>
            <p:cNvCxnSpPr/>
            <p:nvPr/>
          </p:nvCxnSpPr>
          <p:spPr>
            <a:xfrm>
              <a:off x="1729597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8" name="Google Shape;438;p1"/>
            <p:cNvCxnSpPr/>
            <p:nvPr/>
          </p:nvCxnSpPr>
          <p:spPr>
            <a:xfrm>
              <a:off x="17444843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39" name="Google Shape;439;p1"/>
            <p:cNvCxnSpPr/>
            <p:nvPr/>
          </p:nvCxnSpPr>
          <p:spPr>
            <a:xfrm>
              <a:off x="17593710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0" name="Google Shape;440;p1"/>
            <p:cNvCxnSpPr/>
            <p:nvPr/>
          </p:nvCxnSpPr>
          <p:spPr>
            <a:xfrm>
              <a:off x="17742577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1" name="Google Shape;441;p1"/>
            <p:cNvCxnSpPr/>
            <p:nvPr/>
          </p:nvCxnSpPr>
          <p:spPr>
            <a:xfrm>
              <a:off x="17891444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2" name="Google Shape;442;p1"/>
            <p:cNvCxnSpPr/>
            <p:nvPr/>
          </p:nvCxnSpPr>
          <p:spPr>
            <a:xfrm>
              <a:off x="18040311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3" name="Google Shape;443;p1"/>
            <p:cNvCxnSpPr/>
            <p:nvPr/>
          </p:nvCxnSpPr>
          <p:spPr>
            <a:xfrm>
              <a:off x="18189178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4" name="Google Shape;444;p1"/>
            <p:cNvCxnSpPr/>
            <p:nvPr/>
          </p:nvCxnSpPr>
          <p:spPr>
            <a:xfrm>
              <a:off x="18338045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5" name="Google Shape;445;p1"/>
            <p:cNvCxnSpPr/>
            <p:nvPr/>
          </p:nvCxnSpPr>
          <p:spPr>
            <a:xfrm>
              <a:off x="1848691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6" name="Google Shape;446;p1"/>
            <p:cNvCxnSpPr/>
            <p:nvPr/>
          </p:nvCxnSpPr>
          <p:spPr>
            <a:xfrm>
              <a:off x="18635779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7" name="Google Shape;447;p1"/>
            <p:cNvCxnSpPr/>
            <p:nvPr/>
          </p:nvCxnSpPr>
          <p:spPr>
            <a:xfrm>
              <a:off x="18784646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448" name="Google Shape;448;p1"/>
            <p:cNvCxnSpPr/>
            <p:nvPr/>
          </p:nvCxnSpPr>
          <p:spPr>
            <a:xfrm>
              <a:off x="18933462" y="275867"/>
              <a:ext cx="0" cy="567843"/>
            </a:xfrm>
            <a:prstGeom prst="straightConnector1">
              <a:avLst/>
            </a:prstGeom>
            <a:noFill/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49" name="Google Shape;449;p1"/>
          <p:cNvSpPr txBox="1"/>
          <p:nvPr/>
        </p:nvSpPr>
        <p:spPr>
          <a:xfrm>
            <a:off x="641534" y="5680076"/>
            <a:ext cx="7772400" cy="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b="0" i="0" lang="it-IT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Relatore: Prof. </a:t>
            </a:r>
            <a:r>
              <a:rPr lang="it-IT" sz="2000">
                <a:solidFill>
                  <a:schemeClr val="lt1"/>
                </a:solidFill>
              </a:rPr>
              <a:t>Cinzia Cappiello</a:t>
            </a:r>
            <a:endParaRPr sz="20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Noto Sans Symbols"/>
              <a:buNone/>
            </a:pPr>
            <a:r>
              <a:rPr lang="it-IT" sz="2000">
                <a:solidFill>
                  <a:schemeClr val="lt1"/>
                </a:solidFill>
              </a:rPr>
              <a:t>Co-relatore: Prof. Giacomo Boracchi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450" name="Google Shape;450;p1"/>
          <p:cNvSpPr txBox="1"/>
          <p:nvPr/>
        </p:nvSpPr>
        <p:spPr>
          <a:xfrm>
            <a:off x="651059" y="4178300"/>
            <a:ext cx="7772400" cy="1377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1" lang="it-IT" sz="3600">
                <a:solidFill>
                  <a:schemeClr val="lt1"/>
                </a:solidFill>
              </a:rPr>
              <a:t>Dimensions of AI-enabled Mobile and Embedded Devices: an Integration Design Guide</a:t>
            </a:r>
            <a:endParaRPr/>
          </a:p>
          <a:p>
            <a:pPr indent="0" lvl="0" marL="0" marR="0" rtl="0" algn="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br>
              <a:rPr b="1" i="0" lang="it-IT" sz="2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it-IT" sz="2200">
                <a:solidFill>
                  <a:schemeClr val="lt1"/>
                </a:solidFill>
              </a:rPr>
              <a:t>Marco Fasanella 10617541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57fb285900_0_0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OCR Model</a:t>
            </a:r>
            <a:endParaRPr/>
          </a:p>
        </p:txBody>
      </p:sp>
      <p:sp>
        <p:nvSpPr>
          <p:cNvPr id="531" name="Google Shape;531;g257fb285900_0_0"/>
          <p:cNvSpPr txBox="1"/>
          <p:nvPr>
            <p:ph idx="1" type="body"/>
          </p:nvPr>
        </p:nvSpPr>
        <p:spPr>
          <a:xfrm>
            <a:off x="286200" y="1638900"/>
            <a:ext cx="2200200" cy="30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SzPts val="852"/>
              <a:buNone/>
            </a:pPr>
            <a:r>
              <a:rPr lang="it-IT" sz="1804"/>
              <a:t>CRAFT Detector</a:t>
            </a:r>
            <a:endParaRPr sz="1804"/>
          </a:p>
        </p:txBody>
      </p:sp>
      <p:sp>
        <p:nvSpPr>
          <p:cNvPr id="532" name="Google Shape;532;g257fb285900_0_0"/>
          <p:cNvSpPr txBox="1"/>
          <p:nvPr/>
        </p:nvSpPr>
        <p:spPr>
          <a:xfrm>
            <a:off x="0" y="6505075"/>
            <a:ext cx="286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</a:rPr>
              <a:t>9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3" name="Google Shape;533;g257fb285900_0_0"/>
          <p:cNvSpPr txBox="1"/>
          <p:nvPr>
            <p:ph idx="1" type="body"/>
          </p:nvPr>
        </p:nvSpPr>
        <p:spPr>
          <a:xfrm>
            <a:off x="5389725" y="1600200"/>
            <a:ext cx="2289300" cy="38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it-IT" sz="1800"/>
              <a:t>RCNN Recognizer</a:t>
            </a:r>
            <a:endParaRPr sz="1800"/>
          </a:p>
        </p:txBody>
      </p:sp>
      <p:pic>
        <p:nvPicPr>
          <p:cNvPr id="534" name="Google Shape;534;g257fb28590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75" y="2102950"/>
            <a:ext cx="3543348" cy="3672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257fb28590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250" y="1983725"/>
            <a:ext cx="4197749" cy="385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257fb28590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0892" y="3390600"/>
            <a:ext cx="3138824" cy="20342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7" name="Google Shape;537;g257fb285900_0_0"/>
          <p:cNvCxnSpPr>
            <a:endCxn id="536" idx="0"/>
          </p:cNvCxnSpPr>
          <p:nvPr/>
        </p:nvCxnSpPr>
        <p:spPr>
          <a:xfrm>
            <a:off x="3395504" y="2680200"/>
            <a:ext cx="424800" cy="710400"/>
          </a:xfrm>
          <a:prstGeom prst="straightConnector1">
            <a:avLst/>
          </a:prstGeom>
          <a:noFill/>
          <a:ln cap="flat" cmpd="sng" w="38100">
            <a:solidFill>
              <a:srgbClr val="728FA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8" name="Google Shape;538;g257fb285900_0_0"/>
          <p:cNvCxnSpPr>
            <a:stCxn id="536" idx="2"/>
          </p:cNvCxnSpPr>
          <p:nvPr/>
        </p:nvCxnSpPr>
        <p:spPr>
          <a:xfrm>
            <a:off x="3820304" y="5424846"/>
            <a:ext cx="2465400" cy="212400"/>
          </a:xfrm>
          <a:prstGeom prst="straightConnector1">
            <a:avLst/>
          </a:prstGeom>
          <a:noFill/>
          <a:ln cap="flat" cmpd="sng" w="38100">
            <a:solidFill>
              <a:srgbClr val="728FA5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544f9f8333_0_7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Considerations</a:t>
            </a:r>
            <a:endParaRPr/>
          </a:p>
        </p:txBody>
      </p:sp>
      <p:sp>
        <p:nvSpPr>
          <p:cNvPr id="544" name="Google Shape;544;g2544f9f8333_0_7"/>
          <p:cNvSpPr txBox="1"/>
          <p:nvPr>
            <p:ph idx="1" type="body"/>
          </p:nvPr>
        </p:nvSpPr>
        <p:spPr>
          <a:xfrm>
            <a:off x="288525" y="1600200"/>
            <a:ext cx="8537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/>
              <a:t>An alternative design: Hybrid Deployment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Detection task performed locally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-IT"/>
              <a:t>Recognition task offloaded, where the cropped detected text is locally pre-processed and then sent for offloading inference</a:t>
            </a:r>
            <a:endParaRPr/>
          </a:p>
        </p:txBody>
      </p:sp>
      <p:pic>
        <p:nvPicPr>
          <p:cNvPr id="545" name="Google Shape;545;g2544f9f8333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25" y="1600200"/>
            <a:ext cx="8351302" cy="20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g2544f9f8333_0_7"/>
          <p:cNvSpPr txBox="1"/>
          <p:nvPr/>
        </p:nvSpPr>
        <p:spPr>
          <a:xfrm>
            <a:off x="0" y="6505075"/>
            <a:ext cx="4005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</a:rPr>
              <a:t>10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9210c2c96_0_7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Conclusions</a:t>
            </a:r>
            <a:endParaRPr/>
          </a:p>
        </p:txBody>
      </p:sp>
      <p:sp>
        <p:nvSpPr>
          <p:cNvPr id="552" name="Google Shape;552;g259210c2c96_0_7"/>
          <p:cNvSpPr/>
          <p:nvPr/>
        </p:nvSpPr>
        <p:spPr>
          <a:xfrm>
            <a:off x="539750" y="1517650"/>
            <a:ext cx="7848600" cy="45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3F6E"/>
              </a:buClr>
              <a:buSzPts val="2200"/>
              <a:buFont typeface="Noto Sans Symbols"/>
              <a:buChar char="✔"/>
            </a:pPr>
            <a:r>
              <a:rPr b="1" lang="it-IT" sz="2200">
                <a:solidFill>
                  <a:srgbClr val="003F6E"/>
                </a:solidFill>
              </a:rPr>
              <a:t>This method is an aid but not a rule to follow</a:t>
            </a:r>
            <a:endParaRPr sz="2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3F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3F6E"/>
              </a:buClr>
              <a:buSzPts val="2200"/>
              <a:buFont typeface="Noto Sans Symbols"/>
              <a:buChar char="✔"/>
            </a:pPr>
            <a:r>
              <a:rPr b="1" lang="it-IT" sz="2200">
                <a:solidFill>
                  <a:srgbClr val="003F6E"/>
                </a:solidFill>
              </a:rPr>
              <a:t>Other deployment variants should be investigated (especially the hybrid one)</a:t>
            </a:r>
            <a:endParaRPr b="1" sz="2200">
              <a:solidFill>
                <a:srgbClr val="003F6E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3F6E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-IT" sz="2200">
                <a:solidFill>
                  <a:srgbClr val="003F6E"/>
                </a:solidFill>
              </a:rPr>
              <a:t>Future Work</a:t>
            </a:r>
            <a:endParaRPr b="1" sz="2200">
              <a:solidFill>
                <a:srgbClr val="003F6E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3F6E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3F6E"/>
              </a:buClr>
              <a:buSzPts val="2200"/>
              <a:buChar char="✔"/>
            </a:pPr>
            <a:r>
              <a:rPr b="1" lang="it-IT" sz="2200">
                <a:solidFill>
                  <a:srgbClr val="003F6E"/>
                </a:solidFill>
              </a:rPr>
              <a:t>The Ethical dimension</a:t>
            </a:r>
            <a:endParaRPr b="1" sz="2200">
              <a:solidFill>
                <a:srgbClr val="003F6E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3F6E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3F6E"/>
              </a:buClr>
              <a:buSzPts val="2200"/>
              <a:buChar char="✔"/>
            </a:pPr>
            <a:r>
              <a:rPr b="1" lang="it-IT" sz="2200">
                <a:solidFill>
                  <a:srgbClr val="003F6E"/>
                </a:solidFill>
              </a:rPr>
              <a:t>Benchmarking</a:t>
            </a:r>
            <a:endParaRPr b="1" sz="2200">
              <a:solidFill>
                <a:srgbClr val="003F6E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003F6E"/>
              </a:solidFill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3F6E"/>
              </a:buClr>
              <a:buSzPts val="2200"/>
              <a:buChar char="✔"/>
            </a:pPr>
            <a:r>
              <a:rPr b="1" lang="it-IT" sz="2200">
                <a:solidFill>
                  <a:srgbClr val="003F6E"/>
                </a:solidFill>
              </a:rPr>
              <a:t>Dimensional Policy Approach</a:t>
            </a:r>
            <a:endParaRPr b="1" sz="2200">
              <a:solidFill>
                <a:srgbClr val="003F6E"/>
              </a:solidFill>
            </a:endParaRPr>
          </a:p>
        </p:txBody>
      </p:sp>
      <p:sp>
        <p:nvSpPr>
          <p:cNvPr id="553" name="Google Shape;553;g259210c2c96_0_7"/>
          <p:cNvSpPr txBox="1"/>
          <p:nvPr/>
        </p:nvSpPr>
        <p:spPr>
          <a:xfrm>
            <a:off x="0" y="6505075"/>
            <a:ext cx="5397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</a:rPr>
              <a:t>11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Motivation and goals</a:t>
            </a:r>
            <a:endParaRPr/>
          </a:p>
        </p:txBody>
      </p:sp>
      <p:sp>
        <p:nvSpPr>
          <p:cNvPr id="456" name="Google Shape;456;p2"/>
          <p:cNvSpPr txBox="1"/>
          <p:nvPr>
            <p:ph idx="1" type="body"/>
          </p:nvPr>
        </p:nvSpPr>
        <p:spPr>
          <a:xfrm>
            <a:off x="457200" y="1344900"/>
            <a:ext cx="8365800" cy="21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3F6E"/>
              </a:buClr>
              <a:buSzPts val="2200"/>
              <a:buNone/>
            </a:pPr>
            <a:r>
              <a:rPr b="1" lang="it-IT">
                <a:solidFill>
                  <a:srgbClr val="003F6E"/>
                </a:solidFill>
              </a:rPr>
              <a:t>Problems</a:t>
            </a:r>
            <a:r>
              <a:rPr b="1" lang="it-IT">
                <a:solidFill>
                  <a:srgbClr val="003F6E"/>
                </a:solidFill>
              </a:rPr>
              <a:t>:</a:t>
            </a:r>
            <a:endParaRPr b="1">
              <a:solidFill>
                <a:srgbClr val="003F6E"/>
              </a:solidFill>
            </a:endParaRPr>
          </a:p>
          <a:p>
            <a:pPr indent="-139700" lvl="0" marL="0" rtl="0" algn="l">
              <a:spcBef>
                <a:spcPts val="440"/>
              </a:spcBef>
              <a:spcAft>
                <a:spcPts val="0"/>
              </a:spcAft>
              <a:buClr>
                <a:srgbClr val="003F6E"/>
              </a:buClr>
              <a:buSzPts val="2200"/>
              <a:buChar char="✔"/>
            </a:pPr>
            <a:r>
              <a:rPr b="1" lang="it-IT">
                <a:solidFill>
                  <a:srgbClr val="003F6E"/>
                </a:solidFill>
              </a:rPr>
              <a:t> </a:t>
            </a:r>
            <a:r>
              <a:rPr b="1" lang="it-IT">
                <a:solidFill>
                  <a:srgbClr val="003F6E"/>
                </a:solidFill>
              </a:rPr>
              <a:t>Need of a complete overview of the aspects and methodologies used in resource-constrained devices</a:t>
            </a:r>
            <a:endParaRPr b="1">
              <a:solidFill>
                <a:srgbClr val="003F6E"/>
              </a:solidFill>
            </a:endParaRPr>
          </a:p>
          <a:p>
            <a:pPr indent="-139700" lvl="0" marL="0" rtl="0" algn="l">
              <a:spcBef>
                <a:spcPts val="440"/>
              </a:spcBef>
              <a:spcAft>
                <a:spcPts val="0"/>
              </a:spcAft>
              <a:buClr>
                <a:srgbClr val="003F6E"/>
              </a:buClr>
              <a:buSzPts val="2200"/>
              <a:buFont typeface="Noto Sans Symbols"/>
              <a:buChar char="✔"/>
            </a:pPr>
            <a:r>
              <a:rPr b="1" lang="it-IT">
                <a:solidFill>
                  <a:srgbClr val="003F6E"/>
                </a:solidFill>
              </a:rPr>
              <a:t> Despite the rich literature, little has been done regarding a pragmatic approach to the problem</a:t>
            </a:r>
            <a:endParaRPr/>
          </a:p>
        </p:txBody>
      </p:sp>
      <p:sp>
        <p:nvSpPr>
          <p:cNvPr id="457" name="Google Shape;457;p2"/>
          <p:cNvSpPr txBox="1"/>
          <p:nvPr/>
        </p:nvSpPr>
        <p:spPr>
          <a:xfrm>
            <a:off x="433950" y="3653150"/>
            <a:ext cx="8412300" cy="16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3F6E"/>
              </a:buClr>
              <a:buSzPts val="2035"/>
              <a:buFont typeface="Noto Sans Symbols"/>
              <a:buNone/>
            </a:pPr>
            <a:r>
              <a:rPr b="1" lang="it-IT" sz="2235">
                <a:solidFill>
                  <a:srgbClr val="003F6E"/>
                </a:solidFill>
              </a:rPr>
              <a:t>Objectives</a:t>
            </a:r>
            <a:r>
              <a:rPr b="1" lang="it-IT" sz="2235">
                <a:solidFill>
                  <a:srgbClr val="003F6E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2235">
              <a:solidFill>
                <a:srgbClr val="003F6E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9700" lvl="0" marL="0" rtl="0" algn="l">
              <a:spcBef>
                <a:spcPts val="440"/>
              </a:spcBef>
              <a:spcAft>
                <a:spcPts val="0"/>
              </a:spcAft>
              <a:buClr>
                <a:srgbClr val="003F6E"/>
              </a:buClr>
              <a:buSzPts val="2200"/>
              <a:buFont typeface="Noto Sans Symbols"/>
              <a:buChar char="✔"/>
            </a:pPr>
            <a:r>
              <a:rPr b="1" lang="it-IT" sz="2200">
                <a:solidFill>
                  <a:srgbClr val="003F6E"/>
                </a:solidFill>
              </a:rPr>
              <a:t> Define the most relevant aspects of AI on r</a:t>
            </a:r>
            <a:r>
              <a:rPr b="1" lang="it-IT" sz="2235">
                <a:solidFill>
                  <a:srgbClr val="003F6E"/>
                </a:solidFill>
              </a:rPr>
              <a:t>esource-constrained devices </a:t>
            </a:r>
            <a:r>
              <a:rPr b="1" lang="it-IT" sz="2200">
                <a:solidFill>
                  <a:srgbClr val="003F6E"/>
                </a:solidFill>
              </a:rPr>
              <a:t>and formalize them in Dimensions</a:t>
            </a:r>
            <a:endParaRPr b="1" sz="2235">
              <a:solidFill>
                <a:srgbClr val="003F6E"/>
              </a:solidFill>
            </a:endParaRPr>
          </a:p>
          <a:p>
            <a:pPr indent="-141922" lvl="0" marL="0" marR="0" rtl="0" algn="l">
              <a:lnSpc>
                <a:spcPct val="90000"/>
              </a:lnSpc>
              <a:spcBef>
                <a:spcPts val="440"/>
              </a:spcBef>
              <a:spcAft>
                <a:spcPts val="0"/>
              </a:spcAft>
              <a:buClr>
                <a:srgbClr val="003F6E"/>
              </a:buClr>
              <a:buSzPts val="2235"/>
              <a:buFont typeface="Noto Sans Symbols"/>
              <a:buChar char="✔"/>
            </a:pPr>
            <a:r>
              <a:rPr b="1" lang="it-IT" sz="2235">
                <a:solidFill>
                  <a:srgbClr val="003F6E"/>
                </a:solidFill>
              </a:rPr>
              <a:t> Develop a graphical tool to identify the best suited deployment type to use</a:t>
            </a:r>
            <a:endParaRPr b="1" sz="2235">
              <a:solidFill>
                <a:srgbClr val="003F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"/>
          <p:cNvSpPr txBox="1"/>
          <p:nvPr/>
        </p:nvSpPr>
        <p:spPr>
          <a:xfrm>
            <a:off x="0" y="6505075"/>
            <a:ext cx="286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</a:rPr>
              <a:t>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"/>
          <p:cNvSpPr txBox="1"/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The 5 Dimensions</a:t>
            </a:r>
            <a:endParaRPr/>
          </a:p>
        </p:txBody>
      </p:sp>
      <p:sp>
        <p:nvSpPr>
          <p:cNvPr id="464" name="Google Shape;464;p3"/>
          <p:cNvSpPr txBox="1"/>
          <p:nvPr>
            <p:ph idx="1" type="body"/>
          </p:nvPr>
        </p:nvSpPr>
        <p:spPr>
          <a:xfrm>
            <a:off x="288525" y="1468900"/>
            <a:ext cx="4283400" cy="4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We can define the 5 dimensions d</a:t>
            </a:r>
            <a:r>
              <a:rPr lang="it-IT" sz="1551"/>
              <a:t>i</a:t>
            </a:r>
            <a:r>
              <a:rPr lang="it-IT"/>
              <a:t> of AI </a:t>
            </a:r>
            <a:r>
              <a:rPr lang="it-IT"/>
              <a:t>in</a:t>
            </a:r>
            <a:r>
              <a:rPr lang="it-IT"/>
              <a:t> resource-constrained devices: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5000"/>
              <a:buChar char="●"/>
            </a:pPr>
            <a:r>
              <a:rPr lang="it-IT" sz="2400"/>
              <a:t>d</a:t>
            </a:r>
            <a:r>
              <a:rPr lang="it-IT" sz="1200"/>
              <a:t>1</a:t>
            </a:r>
            <a:r>
              <a:rPr lang="it-IT"/>
              <a:t>: </a:t>
            </a:r>
            <a:r>
              <a:rPr lang="it-IT"/>
              <a:t>Resources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5000"/>
              <a:buChar char="●"/>
            </a:pPr>
            <a:r>
              <a:rPr lang="it-IT" sz="2400"/>
              <a:t>d</a:t>
            </a:r>
            <a:r>
              <a:rPr lang="it-IT" sz="1200"/>
              <a:t>2</a:t>
            </a:r>
            <a:r>
              <a:rPr lang="it-IT"/>
              <a:t>: </a:t>
            </a:r>
            <a:r>
              <a:rPr lang="it-IT"/>
              <a:t>Availability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5000"/>
              <a:buChar char="●"/>
            </a:pPr>
            <a:r>
              <a:rPr lang="it-IT" sz="2400"/>
              <a:t>d</a:t>
            </a:r>
            <a:r>
              <a:rPr lang="it-IT" sz="1200"/>
              <a:t>3</a:t>
            </a:r>
            <a:r>
              <a:rPr lang="it-IT"/>
              <a:t>: </a:t>
            </a:r>
            <a:r>
              <a:rPr lang="it-IT"/>
              <a:t>Accuracy 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5000"/>
              <a:buChar char="●"/>
            </a:pPr>
            <a:r>
              <a:rPr lang="it-IT" sz="2400"/>
              <a:t>d</a:t>
            </a:r>
            <a:r>
              <a:rPr lang="it-IT" sz="1200"/>
              <a:t>4</a:t>
            </a:r>
            <a:r>
              <a:rPr lang="it-IT"/>
              <a:t>: </a:t>
            </a:r>
            <a:r>
              <a:rPr lang="it-IT"/>
              <a:t>Timeliness</a:t>
            </a:r>
            <a:endParaRPr/>
          </a:p>
          <a:p>
            <a:pPr indent="-31718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75000"/>
              <a:buChar char="●"/>
            </a:pPr>
            <a:r>
              <a:rPr lang="it-IT" sz="2400"/>
              <a:t>d</a:t>
            </a:r>
            <a:r>
              <a:rPr lang="it-IT" sz="1200"/>
              <a:t>5</a:t>
            </a:r>
            <a:r>
              <a:rPr lang="it-IT"/>
              <a:t>: </a:t>
            </a:r>
            <a:r>
              <a:rPr lang="it-IT"/>
              <a:t>Privacy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Assigning a Score from 0 to 10 to each d</a:t>
            </a:r>
            <a:r>
              <a:rPr lang="it-IT" sz="1551"/>
              <a:t>i</a:t>
            </a:r>
            <a:r>
              <a:rPr lang="it-IT"/>
              <a:t>, leading to a resulting point: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/>
              <a:t>p=(d</a:t>
            </a:r>
            <a:r>
              <a:rPr lang="it-IT" sz="1200"/>
              <a:t>1</a:t>
            </a:r>
            <a:r>
              <a:rPr lang="it-IT" sz="2400"/>
              <a:t>,d</a:t>
            </a:r>
            <a:r>
              <a:rPr lang="it-IT" sz="1200"/>
              <a:t>2</a:t>
            </a:r>
            <a:r>
              <a:rPr lang="it-IT" sz="2400"/>
              <a:t>,d</a:t>
            </a:r>
            <a:r>
              <a:rPr lang="it-IT" sz="1200"/>
              <a:t>3</a:t>
            </a:r>
            <a:r>
              <a:rPr lang="it-IT" sz="2400"/>
              <a:t>,d</a:t>
            </a:r>
            <a:r>
              <a:rPr lang="it-IT" sz="1200"/>
              <a:t>4</a:t>
            </a:r>
            <a:r>
              <a:rPr lang="it-IT" sz="2400"/>
              <a:t>,d</a:t>
            </a:r>
            <a:r>
              <a:rPr lang="it-IT" sz="1200"/>
              <a:t>5</a:t>
            </a:r>
            <a:r>
              <a:rPr lang="it-IT" sz="2400"/>
              <a:t>)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/>
              <a:t>and its centroid.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465" name="Google Shape;46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700" y="1600200"/>
            <a:ext cx="4533300" cy="45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3"/>
          <p:cNvSpPr txBox="1"/>
          <p:nvPr/>
        </p:nvSpPr>
        <p:spPr>
          <a:xfrm>
            <a:off x="6154950" y="5770800"/>
            <a:ext cx="14448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Radar Chart</a:t>
            </a:r>
            <a:endParaRPr sz="1800"/>
          </a:p>
        </p:txBody>
      </p:sp>
      <p:sp>
        <p:nvSpPr>
          <p:cNvPr id="467" name="Google Shape;467;p3"/>
          <p:cNvSpPr txBox="1"/>
          <p:nvPr/>
        </p:nvSpPr>
        <p:spPr>
          <a:xfrm>
            <a:off x="0" y="6505075"/>
            <a:ext cx="286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</a:rPr>
              <a:t>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58418f2532_1_12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The 5 Dimensions</a:t>
            </a:r>
            <a:endParaRPr/>
          </a:p>
        </p:txBody>
      </p:sp>
      <p:sp>
        <p:nvSpPr>
          <p:cNvPr id="473" name="Google Shape;473;g258418f2532_1_12"/>
          <p:cNvSpPr txBox="1"/>
          <p:nvPr>
            <p:ph idx="1" type="body"/>
          </p:nvPr>
        </p:nvSpPr>
        <p:spPr>
          <a:xfrm>
            <a:off x="288525" y="1468900"/>
            <a:ext cx="4283400" cy="4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The centroid purpose is to highlight which are the dominant dimensions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Then based on its position on the radar chart, it will suggest which deployment fits best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g258418f2532_1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0700" y="1600200"/>
            <a:ext cx="4533300" cy="45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258418f2532_1_12"/>
          <p:cNvSpPr txBox="1"/>
          <p:nvPr/>
        </p:nvSpPr>
        <p:spPr>
          <a:xfrm>
            <a:off x="5231850" y="5770900"/>
            <a:ext cx="32910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Example Point and its centroid</a:t>
            </a:r>
            <a:endParaRPr sz="1800"/>
          </a:p>
        </p:txBody>
      </p:sp>
      <p:sp>
        <p:nvSpPr>
          <p:cNvPr id="476" name="Google Shape;476;g258418f2532_1_12"/>
          <p:cNvSpPr txBox="1"/>
          <p:nvPr/>
        </p:nvSpPr>
        <p:spPr>
          <a:xfrm>
            <a:off x="5890200" y="1468900"/>
            <a:ext cx="19743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900">
                <a:solidFill>
                  <a:schemeClr val="dk1"/>
                </a:solidFill>
              </a:rPr>
              <a:t>p=(6,6,6,6,6)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77" name="Google Shape;477;g258418f2532_1_12"/>
          <p:cNvSpPr txBox="1"/>
          <p:nvPr/>
        </p:nvSpPr>
        <p:spPr>
          <a:xfrm>
            <a:off x="0" y="6505075"/>
            <a:ext cx="286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</a:rPr>
              <a:t>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58418f2532_1_23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Local </a:t>
            </a:r>
            <a:r>
              <a:rPr lang="it-IT"/>
              <a:t>Deployment</a:t>
            </a:r>
            <a:endParaRPr/>
          </a:p>
        </p:txBody>
      </p:sp>
      <p:sp>
        <p:nvSpPr>
          <p:cNvPr id="483" name="Google Shape;483;g258418f2532_1_23"/>
          <p:cNvSpPr txBox="1"/>
          <p:nvPr>
            <p:ph idx="1" type="body"/>
          </p:nvPr>
        </p:nvSpPr>
        <p:spPr>
          <a:xfrm>
            <a:off x="196825" y="1419000"/>
            <a:ext cx="4784700" cy="47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/>
              <a:t>Centroid positioning on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/>
              <a:t>bottom-left part: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it-IT" sz="2000"/>
              <a:t>Timeliness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it-IT" sz="2000"/>
              <a:t>Privacy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t-IT" sz="2000"/>
              <a:t>Availability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t-IT" sz="2000"/>
              <a:t>Resources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/>
              <a:t>Limitations: The issues of DNN, Capacity and Battery Lifetime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/>
              <a:t>Relief: Parameter Pruning, Model Distillation and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/>
              <a:t>Low-Rank Factorization</a:t>
            </a:r>
            <a:endParaRPr sz="2000"/>
          </a:p>
        </p:txBody>
      </p:sp>
      <p:pic>
        <p:nvPicPr>
          <p:cNvPr id="484" name="Google Shape;484;g258418f2532_1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1600200"/>
            <a:ext cx="4526100" cy="45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258418f2532_1_23"/>
          <p:cNvSpPr txBox="1"/>
          <p:nvPr/>
        </p:nvSpPr>
        <p:spPr>
          <a:xfrm>
            <a:off x="0" y="6505075"/>
            <a:ext cx="286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</a:rPr>
              <a:t>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6" name="Google Shape;486;g258418f2532_1_23"/>
          <p:cNvSpPr txBox="1"/>
          <p:nvPr/>
        </p:nvSpPr>
        <p:spPr>
          <a:xfrm>
            <a:off x="5029200" y="5763600"/>
            <a:ext cx="36117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Local</a:t>
            </a:r>
            <a:r>
              <a:rPr lang="it-IT" sz="1800"/>
              <a:t> positioning on Radar Chart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544f9f8333_0_22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Distributed</a:t>
            </a:r>
            <a:r>
              <a:rPr lang="it-IT"/>
              <a:t> Deployment</a:t>
            </a:r>
            <a:endParaRPr/>
          </a:p>
        </p:txBody>
      </p:sp>
      <p:sp>
        <p:nvSpPr>
          <p:cNvPr id="492" name="Google Shape;492;g2544f9f8333_0_22"/>
          <p:cNvSpPr txBox="1"/>
          <p:nvPr>
            <p:ph idx="1" type="body"/>
          </p:nvPr>
        </p:nvSpPr>
        <p:spPr>
          <a:xfrm>
            <a:off x="196825" y="1419000"/>
            <a:ext cx="4784700" cy="47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2000"/>
              <a:t>Centroid positioning on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2000"/>
              <a:t>upper-right part: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it-IT" sz="2000"/>
              <a:t>Availability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+"/>
            </a:pPr>
            <a:r>
              <a:rPr lang="it-IT" sz="2000"/>
              <a:t>Resources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t-IT" sz="2000"/>
              <a:t>Timeliness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it-IT" sz="2000"/>
              <a:t>Privacy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/>
              <a:t>Limitations: Dynamic Conditions,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/>
              <a:t>Privacy Issue and QoS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/>
              <a:t>Relief: Anonymization Techniques,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/>
              <a:t>5G, AI supported Networks and 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000"/>
              <a:t>Mobile Edge Computing (MEC)</a:t>
            </a:r>
            <a:endParaRPr sz="2000"/>
          </a:p>
        </p:txBody>
      </p:sp>
      <p:pic>
        <p:nvPicPr>
          <p:cNvPr id="493" name="Google Shape;493;g2544f9f8333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00200"/>
            <a:ext cx="4526100" cy="45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2544f9f8333_0_22"/>
          <p:cNvSpPr txBox="1"/>
          <p:nvPr/>
        </p:nvSpPr>
        <p:spPr>
          <a:xfrm>
            <a:off x="4753800" y="5763600"/>
            <a:ext cx="41625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Distributed positioning on </a:t>
            </a:r>
            <a:r>
              <a:rPr lang="it-IT" sz="1800"/>
              <a:t>Radar Chart</a:t>
            </a:r>
            <a:endParaRPr sz="1800"/>
          </a:p>
        </p:txBody>
      </p:sp>
      <p:sp>
        <p:nvSpPr>
          <p:cNvPr id="495" name="Google Shape;495;g2544f9f8333_0_22"/>
          <p:cNvSpPr txBox="1"/>
          <p:nvPr/>
        </p:nvSpPr>
        <p:spPr>
          <a:xfrm>
            <a:off x="0" y="6505075"/>
            <a:ext cx="286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</a:rPr>
              <a:t>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544f9f8333_0_27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Hybrid</a:t>
            </a:r>
            <a:r>
              <a:rPr lang="it-IT"/>
              <a:t> Deployment</a:t>
            </a:r>
            <a:endParaRPr/>
          </a:p>
        </p:txBody>
      </p:sp>
      <p:sp>
        <p:nvSpPr>
          <p:cNvPr id="501" name="Google Shape;501;g2544f9f8333_0_27"/>
          <p:cNvSpPr txBox="1"/>
          <p:nvPr>
            <p:ph idx="1" type="body"/>
          </p:nvPr>
        </p:nvSpPr>
        <p:spPr>
          <a:xfrm>
            <a:off x="288525" y="1600200"/>
            <a:ext cx="41811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2000"/>
              <a:t>Centroid positioned nearby the separation line.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 sz="2000"/>
              <a:t>The separation line is the separator between local and distributed deployment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 sz="20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-IT"/>
              <a:t>Task Partitioning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-IT"/>
              <a:t>Privacy and Security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-IT"/>
              <a:t>Network Conditions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-IT"/>
              <a:t>User Experience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-IT"/>
              <a:t>Resource Optimization</a:t>
            </a:r>
            <a:endParaRPr/>
          </a:p>
        </p:txBody>
      </p:sp>
      <p:pic>
        <p:nvPicPr>
          <p:cNvPr id="502" name="Google Shape;502;g2544f9f8333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600200"/>
            <a:ext cx="4526100" cy="45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g2544f9f8333_0_27"/>
          <p:cNvSpPr txBox="1"/>
          <p:nvPr/>
        </p:nvSpPr>
        <p:spPr>
          <a:xfrm>
            <a:off x="0" y="6505075"/>
            <a:ext cx="286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</a:rPr>
              <a:t>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04" name="Google Shape;504;g2544f9f8333_0_27"/>
          <p:cNvSpPr txBox="1"/>
          <p:nvPr/>
        </p:nvSpPr>
        <p:spPr>
          <a:xfrm>
            <a:off x="4987800" y="5763600"/>
            <a:ext cx="36945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Hybrid </a:t>
            </a:r>
            <a:r>
              <a:rPr lang="it-IT" sz="1800"/>
              <a:t>positioning on Radar Chart</a:t>
            </a:r>
            <a:endParaRPr sz="1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544f9f8333_0_41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Use Case</a:t>
            </a:r>
            <a:endParaRPr/>
          </a:p>
        </p:txBody>
      </p:sp>
      <p:sp>
        <p:nvSpPr>
          <p:cNvPr id="510" name="Google Shape;510;g2544f9f8333_0_41"/>
          <p:cNvSpPr txBox="1"/>
          <p:nvPr>
            <p:ph idx="1" type="body"/>
          </p:nvPr>
        </p:nvSpPr>
        <p:spPr>
          <a:xfrm>
            <a:off x="288525" y="1413250"/>
            <a:ext cx="87777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it-IT"/>
              <a:t>Implementation of an OCR (Optical character recognition) for credit cards registration in a banking app: self-evaluation of the Scores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511" name="Google Shape;511;g2544f9f8333_0_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34450"/>
            <a:ext cx="1098225" cy="10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g2544f9f8333_0_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500" y="2285775"/>
            <a:ext cx="7348800" cy="37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2544f9f8333_0_41"/>
          <p:cNvSpPr txBox="1"/>
          <p:nvPr/>
        </p:nvSpPr>
        <p:spPr>
          <a:xfrm>
            <a:off x="0" y="6505075"/>
            <a:ext cx="286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</a:rPr>
              <a:t>7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544f9f8333_0_57"/>
          <p:cNvSpPr txBox="1"/>
          <p:nvPr>
            <p:ph type="title"/>
          </p:nvPr>
        </p:nvSpPr>
        <p:spPr>
          <a:xfrm>
            <a:off x="288521" y="139166"/>
            <a:ext cx="8580900" cy="8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Arial"/>
              <a:buNone/>
            </a:pPr>
            <a:r>
              <a:rPr lang="it-IT"/>
              <a:t>Use Case</a:t>
            </a:r>
            <a:endParaRPr/>
          </a:p>
        </p:txBody>
      </p:sp>
      <p:sp>
        <p:nvSpPr>
          <p:cNvPr id="519" name="Google Shape;519;g2544f9f8333_0_57"/>
          <p:cNvSpPr txBox="1"/>
          <p:nvPr>
            <p:ph idx="1" type="body"/>
          </p:nvPr>
        </p:nvSpPr>
        <p:spPr>
          <a:xfrm>
            <a:off x="288525" y="1600200"/>
            <a:ext cx="41811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t/>
            </a:r>
            <a:endParaRPr/>
          </a:p>
        </p:txBody>
      </p:sp>
      <p:pic>
        <p:nvPicPr>
          <p:cNvPr id="520" name="Google Shape;520;g2544f9f8333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273475"/>
            <a:ext cx="4852800" cy="485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g2544f9f8333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34450"/>
            <a:ext cx="1098225" cy="109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2544f9f8333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0550" y="1638174"/>
            <a:ext cx="4123451" cy="412345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2544f9f8333_0_57"/>
          <p:cNvSpPr txBox="1"/>
          <p:nvPr/>
        </p:nvSpPr>
        <p:spPr>
          <a:xfrm>
            <a:off x="5520775" y="5761625"/>
            <a:ext cx="31230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 Zoomed centroid positioning</a:t>
            </a:r>
            <a:endParaRPr sz="1800"/>
          </a:p>
        </p:txBody>
      </p:sp>
      <p:sp>
        <p:nvSpPr>
          <p:cNvPr id="524" name="Google Shape;524;g2544f9f8333_0_57"/>
          <p:cNvSpPr txBox="1"/>
          <p:nvPr/>
        </p:nvSpPr>
        <p:spPr>
          <a:xfrm>
            <a:off x="1521000" y="5761625"/>
            <a:ext cx="18108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/>
              <a:t>Use Case Point</a:t>
            </a:r>
            <a:endParaRPr sz="1800"/>
          </a:p>
        </p:txBody>
      </p:sp>
      <p:sp>
        <p:nvSpPr>
          <p:cNvPr id="525" name="Google Shape;525;g2544f9f8333_0_57"/>
          <p:cNvSpPr txBox="1"/>
          <p:nvPr/>
        </p:nvSpPr>
        <p:spPr>
          <a:xfrm>
            <a:off x="0" y="6505075"/>
            <a:ext cx="2862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</a:rPr>
              <a:t>8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OLI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2015-05-26T12:27:57Z</dcterms:created>
  <dc:creator>Alessandro Colleoni</dc:creator>
</cp:coreProperties>
</file>